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notesMasterIdLst>
    <p:notesMasterId r:id="rId4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98" r:id="rId18"/>
    <p:sldId id="299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7" r:id="rId40"/>
    <p:sldId id="293" r:id="rId41"/>
    <p:sldId id="294" r:id="rId42"/>
    <p:sldId id="295" r:id="rId43"/>
    <p:sldId id="296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Padgett" initials="LP" lastIdx="1" clrIdx="0">
    <p:extLst>
      <p:ext uri="{19B8F6BF-5375-455C-9EA6-DF929625EA0E}">
        <p15:presenceInfo xmlns:p15="http://schemas.microsoft.com/office/powerpoint/2012/main" userId="S-1-5-21-3655917979-1243709510-1576850356-28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DB5"/>
    <a:srgbClr val="D7E696"/>
    <a:srgbClr val="DC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E717C-FE73-4AF7-98FD-38F5EFC560A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5BDD8-C8FD-41E2-A341-160FFD90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5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2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7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CFB3-F47E-4775-9229-E9B1019EFA0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ransfercredit.ohio.gov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hiohighered.org/ccp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59236" y="2114549"/>
            <a:ext cx="8679915" cy="2371725"/>
          </a:xfrm>
        </p:spPr>
        <p:txBody>
          <a:bodyPr>
            <a:noAutofit/>
          </a:bodyPr>
          <a:lstStyle/>
          <a:p>
            <a:r>
              <a:rPr lang="en-US" sz="6000" b="1" dirty="0"/>
              <a:t>Annual Information Session </a:t>
            </a:r>
            <a:br>
              <a:rPr lang="en-US" sz="6000" b="1" dirty="0"/>
            </a:br>
            <a:r>
              <a:rPr lang="en-US" sz="4800" b="1" dirty="0"/>
              <a:t>for Public School Families </a:t>
            </a:r>
            <a:br>
              <a:rPr lang="en-US" sz="4800" b="1" dirty="0"/>
            </a:br>
            <a:r>
              <a:rPr lang="en-US" sz="4800" b="1" dirty="0"/>
              <a:t>&amp; </a:t>
            </a:r>
            <a:r>
              <a:rPr lang="en-US" sz="4800" b="1" dirty="0" smtClean="0"/>
              <a:t>Students</a:t>
            </a:r>
            <a:endParaRPr lang="en-US" sz="48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59237" y="4630167"/>
            <a:ext cx="8673427" cy="665734"/>
          </a:xfrm>
        </p:spPr>
        <p:txBody>
          <a:bodyPr/>
          <a:lstStyle/>
          <a:p>
            <a:r>
              <a:rPr lang="en-US" dirty="0"/>
              <a:t>2019-2020 School Year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061" y="5815940"/>
            <a:ext cx="4059778" cy="7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How can students participate?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Step </a:t>
            </a:r>
            <a:r>
              <a:rPr lang="en-US" sz="4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3: Course Registration</a:t>
            </a:r>
            <a:endParaRPr lang="en-US" sz="4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the student is considered eligible and has been admitted to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then the college will discuss course options with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student, based on assessment scores, prerequisites, and other requirements.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courses can a student take?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CCP courses </a:t>
            </a:r>
            <a:r>
              <a:rPr 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can satisfy high school graduation requirements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School counselors can help students understand </a:t>
            </a:r>
            <a:r>
              <a:rPr lang="en-US" sz="39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graduation requirements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900" dirty="0" smtClean="0">
                <a:latin typeface="Calibri" panose="020F0502020204030204" pitchFamily="34" charset="0"/>
                <a:cs typeface="Calibri" panose="020F0502020204030204" pitchFamily="34" charset="0"/>
              </a:rPr>
              <a:t>CCP course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substitutions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9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high schools have more requirements for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graduation </a:t>
            </a:r>
            <a:r>
              <a:rPr lang="en-US" sz="39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than the </a:t>
            </a: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state minimum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courses can a student take?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College advisors will help students know which courses they can take, based on: 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Assessment scores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Course prerequisites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 eligibility rules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Course Eligibility Rules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100" b="1" dirty="0">
                <a:latin typeface="Calibri" panose="020F0502020204030204" pitchFamily="34" charset="0"/>
                <a:cs typeface="Calibri" panose="020F0502020204030204" pitchFamily="34" charset="0"/>
              </a:rPr>
              <a:t>Students must complete their </a:t>
            </a:r>
            <a:r>
              <a:rPr lang="en-US" sz="5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 </a:t>
            </a:r>
            <a:r>
              <a:rPr lang="en-US" sz="5100" b="1" dirty="0">
                <a:latin typeface="Calibri" panose="020F0502020204030204" pitchFamily="34" charset="0"/>
                <a:cs typeface="Calibri" panose="020F0502020204030204" pitchFamily="34" charset="0"/>
              </a:rPr>
              <a:t>15 credits in Level I courses</a:t>
            </a:r>
            <a:r>
              <a:rPr lang="en-US" sz="5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which include:</a:t>
            </a:r>
            <a:endParaRPr lang="en-US" sz="5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Transferable courses.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in IT, Computer Science, Anatomy &amp; Physiology, foreign language.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that are part of a technical certificate.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that are part of a 15- or 30-credit pathway.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in study skills, academic or career success.</a:t>
            </a:r>
            <a:endParaRPr lang="en-US" sz="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Course Eligibility Rules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must post their Level I courses – see website for details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Once a student completes the First 15 credit hours in Level I, he or she can move to Level II courses, which are any other allowable college courses for which a student meets the prerequisites.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Course Eligibility Rules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Non-allowable courses include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	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rivate applied courses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with one-on-one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instruction (such as music lessons)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Courses with high fees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Study abroad courses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Physical education courses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Pass/Fail graded courses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Remedial courses or religious courses.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Grades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grades earned in the college course is the same grade that will be on the high school transcript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CCP course grades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will be factored into the high school and college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GPAs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Grade Weighting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a high school uses a weighted grading scale for Advanced Placement, International Baccalaureate, or Honors courses in a subject area,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courses in the subject area will be weighted using the same scale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take College Credit Plus courses in subject areas that will satisfy graduation requirements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 with school counselors to ensure they are meeting any mandatory testing or other high school graduation requirements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Graduation Requirements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take College Credit Plus courses in subject areas that will satisfy graduation requirements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 with school counselors to ensure they are meeting any mandatory testing or other high school graduation requirements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College Credit Plus?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is Ohio’s dual credit program </a:t>
            </a:r>
          </a:p>
          <a:p>
            <a:pPr marL="461963" indent="-461963">
              <a:lnSpc>
                <a:spcPct val="100000"/>
              </a:lnSpc>
              <a:spcBef>
                <a:spcPts val="12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earn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high school and college credit at the same time</a:t>
            </a:r>
          </a:p>
          <a:p>
            <a:pPr marL="461963" indent="-461963">
              <a:lnSpc>
                <a:spcPct val="100000"/>
              </a:lnSpc>
              <a:spcBef>
                <a:spcPts val="12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Students enroll in college courses and adhere to the requirements of the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How many classes can students take?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18447" y="803186"/>
            <a:ext cx="6475455" cy="5248622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may be enrolled in up to 30 semester credit hours per year, including high school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30 –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(secondary school units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 3)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= max CCP credits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maximum number of credits allowable over the life of the program is 120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1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How many classes can students take?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a student enrolls in more than 30 credit hours for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year, the school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will discuss with the student whether to: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Drop the course or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Pay for the entire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 (including tuition, fees, books) at the college’s standard rates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</a:t>
            </a:r>
            <a:r>
              <a:rPr lang="en-US" sz="3600" b="1" dirty="0" smtClean="0"/>
              <a:t>&amp; </a:t>
            </a:r>
            <a:r>
              <a:rPr lang="en-US" sz="3600" b="1" dirty="0"/>
              <a:t>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Tests are sometimes given weekly or at the end of the chapter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Tests are generally fewer in number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cover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more material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</a:t>
            </a:r>
            <a:r>
              <a:rPr lang="en-US" sz="3600" b="1" dirty="0" smtClean="0"/>
              <a:t>&amp; </a:t>
            </a:r>
            <a:r>
              <a:rPr lang="en-US" sz="3600" b="1" dirty="0"/>
              <a:t>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Time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Required homework ranges between 1 to 3 hours per day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Standard rule of 2 to 3 hours of homework for every hour spent in class (3 to 5 hours per day)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</a:t>
            </a:r>
            <a:r>
              <a:rPr lang="en-US" sz="3600" b="1" dirty="0" smtClean="0"/>
              <a:t>&amp; </a:t>
            </a:r>
            <a:r>
              <a:rPr lang="en-US" sz="3600" b="1" dirty="0"/>
              <a:t>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Knowledge Acquisition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School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 Information provided mostly in-class. Out-of-class research is minimal.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 Coursework will generally require more independent thinking, longer writing assignments, and out-of-class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</a:t>
            </a:r>
            <a:r>
              <a:rPr lang="en-US" sz="3600" b="1" dirty="0" smtClean="0"/>
              <a:t>&amp; </a:t>
            </a:r>
            <a:r>
              <a:rPr lang="en-US" sz="3600" b="1" dirty="0"/>
              <a:t>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Grades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Numerous quizzes, tests, and homework assignments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Few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tests and fewer, if any, homework assignments will be used to determine final grades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</a:t>
            </a:r>
            <a:r>
              <a:rPr lang="en-US" sz="3600" b="1" dirty="0" smtClean="0"/>
              <a:t>&amp; </a:t>
            </a:r>
            <a:r>
              <a:rPr lang="en-US" sz="3600" b="1" dirty="0"/>
              <a:t>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of Parents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Parents are strong advocates working closely with teachers and counselors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Parent serves as a mentor and support for the student; the college views the student as independent decision-maker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The Family Education Rights and Privacy Act (FERPA) protects student education 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</a:t>
            </a:r>
            <a:r>
              <a:rPr lang="en-US" sz="3600" b="1" dirty="0" smtClean="0"/>
              <a:t>benefits of participating in College Credit Plus?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can: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arn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 and college credits at the same time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Get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“head start” on college degrees or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certificates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Experience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 early to understand the expectations of college life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Save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tuition and textbook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are the consequences of underperforming?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students fail or withdraw too late from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courses,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district may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 students/ families to repay the cost of tuition that the district had paid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grades that students earn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be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on the students’ college transcripts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permanently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consequences of underperforming?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students fail or withdraw often, future financial aid may be also impacted negatively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Contact the college’s financial aid office for more information about Satisfactory Academic Progress (SAP)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perform poorly, they may be placed CCP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Probation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CCP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Dismissal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 on academic probation or dismissal by the college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Students in Grades 7 -</a:t>
            </a:r>
            <a:r>
              <a:rPr lang="en-US" sz="4800" b="1" dirty="0" smtClean="0"/>
              <a:t>12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complete an assessment exam and be determined “eligible” for College Credit Plus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apply to any public college or participating private college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apply to multiple institutions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be Ohio residents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Underperforming Student Rules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Credit Plus Probation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student will be placed on CCP probation if he or she earns less than a cumulative 2.0 GPA in CCP courses or withdraws from 2 or more courses in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academic term.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Underperforming Student Rules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While on CCP Probation, the student: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only enroll in one College Credit Plus course for one college term (semester or quarter).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not enroll in the college course in the same subject in which student previously earned D, F, NC grade (or equivalent).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Underperforming Student Rules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CCP Dismissal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students on CCP probation do not increase their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CCP GPA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to a 2.0 or above during the probation term, they will be placed on CCP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Dismissal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While on CCP Dismissal, students may not enroll in any College Credit Plus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end of the dismissal term,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 can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request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(appeal) to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 reinstated in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Underperforming Student Rules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CCP Probation &amp; Dismissal Appeals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CCP Probation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 a student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appeal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order to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take a course in the same subject in which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or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she previously earned a D, F, or received no credit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CCP Dismissal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 Within 5 days of being dismissed, the student may submit an appeal to the secondary school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appeal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CCP Dismissal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Each school must have a policy describing the process for appeals.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expenses for College Credit Plus?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public colleges or universities, there will be no cost to the students/families for tuition, required fees, and books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At private colleges or universities,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may be charged a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small cost per credit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hour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Some optional expenses are the responsibility of the student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/ family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(Example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: Parking and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transportation)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</a:t>
            </a:r>
            <a:r>
              <a:rPr lang="en-US" sz="3600" b="1" dirty="0" smtClean="0"/>
              <a:t>support services are available </a:t>
            </a:r>
            <a:r>
              <a:rPr lang="en-US" sz="3600" b="1" dirty="0"/>
              <a:t>for students?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 counselors continue to provide assistance to all College Credit Plus students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 advisors provide course selection assistance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Colleges must provide the same academic supports to College Credit Plus students as they do other students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</a:t>
            </a:r>
            <a:r>
              <a:rPr lang="en-US" sz="3600" b="1" dirty="0" smtClean="0"/>
              <a:t>about athletic eligibility?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Student athletes should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Confirm their school is an Ohio High School Athletic Association (OHSAA) member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Learn the OHSAA requirements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Know that summer term CCP courses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cannot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 used to bring a student into compliance with the OHSAA requirements for interscholastic athletic participation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Will the course credits transfer?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Certain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general education and technical courses will transfer especially from one Ohio public college to another Ohio public college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check with colleges to confirm transferability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should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also visit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transfercredit.ohio.gov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for transfer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being “college-ready” mean?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Being “college-ready” is more than just being academically ready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Consider emotional and social transition and college expectations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Consider time management &amp; organizational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skills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being “college-ready” mean?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Being “college-ready” is more than just being academically ready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Grades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earned in a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CCP course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are for high school AND college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credits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and will be calculated into the student’s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GPA at both places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credits will be utilized in the calculation of financial aid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(after high school)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Students in Grades 7 -</a:t>
            </a:r>
            <a:r>
              <a:rPr lang="en-US" sz="4800" b="1" dirty="0" smtClean="0"/>
              <a:t>12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choose from a variety of college-level courses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(as determined by placement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testing &amp; course eligibility rules)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Can earn credit to satisfy both high school and college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(One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3+ Credit Hour Course = One High School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Unit)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Must successfully complete the courses in order to earn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credit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are the deadlines?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April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1,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complete and return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Intent to Participate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 to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school office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ACT and SAT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testing dates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Test early to meet college/university admission deadlines (if required)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are the deadlines?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College/Universities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Check each college’s deadline for admission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Find out about assessment testing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Summer semester deadline will be early as classes usually start in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Do you have other questions?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Visit the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CCP website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for additional resources: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www.ohiohighered.org/ccp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SCHOOLS MAY ADD SLIDES HERE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270847" y="9555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 information here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Students in Grades 7 -</a:t>
            </a:r>
            <a:r>
              <a:rPr lang="en-US" sz="4800" b="1" dirty="0" smtClean="0"/>
              <a:t>12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May take classes during the summer, fall, 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spring semesters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May take courses at the high school</a:t>
            </a:r>
            <a:r>
              <a:rPr lang="en-US" sz="3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, college campus, or online</a:t>
            </a:r>
          </a:p>
          <a:p>
            <a:pPr marL="346075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The option to take courses at the high school is only available if the high school has partnered with a college or university to offer college courses at the high school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How can students participate?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Step 1: Eligibility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must be “eligible” for College Credit Plus participation based on assessment exam scores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Student Eligibility Assessment </a:t>
            </a:r>
            <a:r>
              <a:rPr lang="en-US" sz="4800" b="1" dirty="0"/>
              <a:t>E</a:t>
            </a:r>
            <a:r>
              <a:rPr lang="en-US" sz="4800" b="1" dirty="0" smtClean="0"/>
              <a:t>xams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Students’ scores must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show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that they are ready for “college-level” courses in at least one subject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area on an exam such as ACT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SAT, Accuplacer, ALEKS,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PlaceU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or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MapleSoft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college/university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have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different exam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Student Eligibility Assessment </a:t>
            </a:r>
            <a:r>
              <a:rPr lang="en-US" sz="4800" b="1" dirty="0"/>
              <a:t>E</a:t>
            </a:r>
            <a:r>
              <a:rPr lang="en-US" sz="4800" b="1" dirty="0" smtClean="0"/>
              <a:t>xams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Colleges and universities will review students’ scores using statewide standards </a:t>
            </a:r>
            <a:endParaRPr lang="en-US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If a student’s scores are not “college-level,” other conditions may be considered depending on the exam scores and if the student has:</a:t>
            </a:r>
          </a:p>
          <a:p>
            <a:pPr marL="914400" lvl="1" indent="-3952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Overall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school GPA of at least 3.0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</a:p>
          <a:p>
            <a:pPr marL="914400" lvl="1" indent="-3952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Recommendation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form/letter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(from school counselor, principal, or career-technical advisor)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How can students participate?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Step 2: College Admission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apply for admission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Contact the college to learn about their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requirements, processes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paperwork,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and deadlines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Colleges have the final decision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on student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admission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5206</TotalTime>
  <Words>1845</Words>
  <Application>Microsoft Office PowerPoint</Application>
  <PresentationFormat>Widescreen</PresentationFormat>
  <Paragraphs>177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Calibri</vt:lpstr>
      <vt:lpstr>Calibri Light</vt:lpstr>
      <vt:lpstr>Rockwell</vt:lpstr>
      <vt:lpstr>Wingdings</vt:lpstr>
      <vt:lpstr>Atlas</vt:lpstr>
      <vt:lpstr>Annual Information Session  for Public School Families  &amp; Students</vt:lpstr>
      <vt:lpstr>What is College Credit Plus?</vt:lpstr>
      <vt:lpstr>Students in Grades 7 -12</vt:lpstr>
      <vt:lpstr>Students in Grades 7 -12</vt:lpstr>
      <vt:lpstr>Students in Grades 7 -12</vt:lpstr>
      <vt:lpstr>How can students participate?</vt:lpstr>
      <vt:lpstr>Student Eligibility Assessment Exams</vt:lpstr>
      <vt:lpstr>Student Eligibility Assessment Exams</vt:lpstr>
      <vt:lpstr>How can students participate?</vt:lpstr>
      <vt:lpstr>How can students participate?</vt:lpstr>
      <vt:lpstr>What courses can a student take?</vt:lpstr>
      <vt:lpstr>What courses can a student take?</vt:lpstr>
      <vt:lpstr>Course Eligibility Rules</vt:lpstr>
      <vt:lpstr>Course Eligibility Rules</vt:lpstr>
      <vt:lpstr>Course Eligibility Rules</vt:lpstr>
      <vt:lpstr>What are other requirements?</vt:lpstr>
      <vt:lpstr>What are other requirements?</vt:lpstr>
      <vt:lpstr>What are other requirements?</vt:lpstr>
      <vt:lpstr>What are other requirements?</vt:lpstr>
      <vt:lpstr>How many classes can students take?</vt:lpstr>
      <vt:lpstr>How many classes can students take?</vt:lpstr>
      <vt:lpstr>What are differences between high school &amp; college?</vt:lpstr>
      <vt:lpstr>What are differences between high school &amp; college?</vt:lpstr>
      <vt:lpstr>What are differences between high school &amp; college?</vt:lpstr>
      <vt:lpstr>What are differences between high school &amp; college?</vt:lpstr>
      <vt:lpstr>What are differences between high school &amp; college?</vt:lpstr>
      <vt:lpstr>What are benefits of participating in College Credit Plus?</vt:lpstr>
      <vt:lpstr>What are the consequences of underperforming?</vt:lpstr>
      <vt:lpstr>What are the consequences of underperforming?</vt:lpstr>
      <vt:lpstr>Underperforming Student Rules</vt:lpstr>
      <vt:lpstr>Underperforming Student Rules</vt:lpstr>
      <vt:lpstr>Underperforming Student Rules</vt:lpstr>
      <vt:lpstr>Underperforming Student Rules</vt:lpstr>
      <vt:lpstr>What are the expenses for College Credit Plus?</vt:lpstr>
      <vt:lpstr>What are support services are available for students?</vt:lpstr>
      <vt:lpstr>What about athletic eligibility?</vt:lpstr>
      <vt:lpstr>Will the course credits transfer?</vt:lpstr>
      <vt:lpstr>What does being “college-ready” mean?</vt:lpstr>
      <vt:lpstr>What does being “college-ready” mean?</vt:lpstr>
      <vt:lpstr>What are the deadlines?</vt:lpstr>
      <vt:lpstr>What are the deadlines?</vt:lpstr>
      <vt:lpstr>Do you have other questions?</vt:lpstr>
      <vt:lpstr>SCHOOLS MAY ADD SLIDES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Information Session</dc:title>
  <dc:creator>Laura Padgett</dc:creator>
  <cp:lastModifiedBy>Chris.Lauterbach</cp:lastModifiedBy>
  <cp:revision>33</cp:revision>
  <dcterms:created xsi:type="dcterms:W3CDTF">2019-07-31T17:39:52Z</dcterms:created>
  <dcterms:modified xsi:type="dcterms:W3CDTF">2019-09-26T16:47:05Z</dcterms:modified>
</cp:coreProperties>
</file>